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7" r:id="rId3"/>
    <p:sldId id="268" r:id="rId4"/>
    <p:sldId id="269" r:id="rId5"/>
    <p:sldId id="257" r:id="rId6"/>
    <p:sldId id="262" r:id="rId7"/>
    <p:sldId id="258" r:id="rId8"/>
    <p:sldId id="259" r:id="rId9"/>
    <p:sldId id="263" r:id="rId10"/>
    <p:sldId id="264" r:id="rId11"/>
    <p:sldId id="270" r:id="rId12"/>
    <p:sldId id="271" r:id="rId13"/>
    <p:sldId id="260" r:id="rId14"/>
    <p:sldId id="26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6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E7AA2-16B1-433E-AA47-CAC8160810A8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025627-01F3-4B02-BD3D-621AB03735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3BD264-76EE-4A59-BB62-C4BE53D7F11C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10/1/2012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ster" pitchFamily="2" charset="0"/>
              </a:defRPr>
            </a:lvl1pPr>
          </a:lstStyle>
          <a:p>
            <a:fld id="{E25A7D65-62C3-4336-8A87-CEB1F8DB7FB7}" type="datetimeFigureOut">
              <a:rPr lang="en-US" smtClean="0"/>
              <a:pPr/>
              <a:t>10/1/2012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ster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ster" pitchFamily="2" charset="0"/>
              </a:defRPr>
            </a:lvl1pPr>
          </a:lstStyle>
          <a:p>
            <a:fld id="{28A50A56-7A56-4978-B3D1-B7821E17F4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oster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Poster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Poster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Poster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Poster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Poster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oster" pitchFamily="2" charset="0"/>
              </a:rPr>
              <a:t>Nuclear Decay</a:t>
            </a:r>
            <a:endParaRPr lang="en-US" dirty="0">
              <a:latin typeface="Poster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Poster" pitchFamily="2" charset="0"/>
              </a:rPr>
              <a:t>Radiation</a:t>
            </a:r>
          </a:p>
          <a:p>
            <a:r>
              <a:rPr lang="en-US" dirty="0" smtClean="0">
                <a:solidFill>
                  <a:srgbClr val="00B050"/>
                </a:solidFill>
                <a:latin typeface="Poster" pitchFamily="2" charset="0"/>
              </a:rPr>
              <a:t>Nuclear breakdown</a:t>
            </a:r>
          </a:p>
          <a:p>
            <a:r>
              <a:rPr lang="en-US" dirty="0" smtClean="0">
                <a:solidFill>
                  <a:srgbClr val="00B050"/>
                </a:solidFill>
                <a:latin typeface="Poster" pitchFamily="2" charset="0"/>
              </a:rPr>
              <a:t>Chapter 4 section 4</a:t>
            </a:r>
            <a:endParaRPr lang="en-US" dirty="0">
              <a:solidFill>
                <a:srgbClr val="00B050"/>
              </a:solidFill>
              <a:latin typeface="Poste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Beta decay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Composition – Beta particles, same as </a:t>
            </a:r>
            <a:r>
              <a:rPr lang="en-US" dirty="0" smtClean="0">
                <a:solidFill>
                  <a:srgbClr val="FF0000"/>
                </a:solidFill>
              </a:rPr>
              <a:t>an electron</a:t>
            </a:r>
          </a:p>
          <a:p>
            <a:r>
              <a:rPr lang="en-US" dirty="0" smtClean="0"/>
              <a:t>Does not change mass number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Ch</a:t>
            </a:r>
            <a:r>
              <a:rPr lang="en-US" dirty="0" smtClean="0"/>
              <a:t>anges atomic number- adds 1</a:t>
            </a:r>
          </a:p>
          <a:p>
            <a:r>
              <a:rPr lang="en-US" dirty="0" smtClean="0"/>
              <a:t>Beta decay of carbon-14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Gamma radiation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usually present in alpha and beta decay but since it does not affect mass number or atomic number, it is not usually shown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612775" y="1600200"/>
          <a:ext cx="8153400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6625"/>
                <a:gridCol w="1870075"/>
                <a:gridCol w="2038350"/>
                <a:gridCol w="203835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Type of Radioactive Decay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Particle Emitted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Change in Mass #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Change in Atomic</a:t>
                      </a:r>
                      <a:r>
                        <a:rPr lang="en-US" sz="3200" baseline="0" dirty="0" smtClean="0"/>
                        <a:t> #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Alpha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   </a:t>
                      </a:r>
                      <a:r>
                        <a:rPr lang="el-GR" sz="3200" dirty="0" smtClean="0">
                          <a:latin typeface="Calibri"/>
                        </a:rPr>
                        <a:t>α</a:t>
                      </a:r>
                      <a:r>
                        <a:rPr lang="en-US" sz="3200" dirty="0" smtClean="0"/>
                        <a:t>     He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-4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-2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Beta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 </a:t>
                      </a:r>
                      <a:r>
                        <a:rPr lang="el-GR" sz="3200" dirty="0" smtClean="0">
                          <a:latin typeface="+mn-lt"/>
                        </a:rPr>
                        <a:t>β</a:t>
                      </a:r>
                      <a:r>
                        <a:rPr lang="en-US" sz="3200" dirty="0" smtClean="0"/>
                        <a:t>     e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0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+1</a:t>
                      </a:r>
                      <a:endParaRPr lang="en-US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Gamma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3200" dirty="0" smtClean="0">
                          <a:latin typeface="+mn-lt"/>
                        </a:rPr>
                        <a:t>γ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0</a:t>
                      </a:r>
                      <a:endParaRPr 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/>
                        <a:t>0</a:t>
                      </a:r>
                      <a:endParaRPr lang="en-US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33800" y="3124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33800" y="33528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0" y="3733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733800" y="39624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Nuclear stability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Nucleus held together by strong nuclear force that acts on the neutrons and protons.</a:t>
            </a:r>
          </a:p>
          <a:p>
            <a:r>
              <a:rPr lang="en-US" dirty="0" smtClean="0"/>
              <a:t>The number of neutrons, in part, determines the nuclear stability. </a:t>
            </a:r>
          </a:p>
          <a:p>
            <a:r>
              <a:rPr lang="en-US" dirty="0" smtClean="0"/>
              <a:t>Strong nuclear force acts on the neutrons without interference from the repulsive force of like charges.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Proton to neutron ratio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small nuclei: </a:t>
            </a:r>
            <a:r>
              <a:rPr lang="en-US" dirty="0" smtClean="0">
                <a:latin typeface="Times New Roman"/>
                <a:cs typeface="Times New Roman"/>
              </a:rPr>
              <a:t>&lt;</a:t>
            </a:r>
            <a:r>
              <a:rPr lang="en-US" dirty="0" smtClean="0"/>
              <a:t>20, a ratio of 1:1 is best</a:t>
            </a:r>
          </a:p>
          <a:p>
            <a:r>
              <a:rPr lang="en-US" dirty="0" smtClean="0"/>
              <a:t>For mid-size nuclei, the ratio slowly increases to </a:t>
            </a:r>
            <a:r>
              <a:rPr lang="en-US" smtClean="0"/>
              <a:t>a 1.5 : 1 </a:t>
            </a:r>
            <a:r>
              <a:rPr lang="en-US" dirty="0" smtClean="0"/>
              <a:t>ratio around element 83</a:t>
            </a:r>
          </a:p>
          <a:p>
            <a:r>
              <a:rPr lang="en-US" dirty="0" smtClean="0"/>
              <a:t>All elements with atomic numbers greater than 83 are radioactive, no matter how many neutrons they have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Half-life problems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amount of time it takes for ½ ½1/2  of a radioactive sample to break down into stable, non-radioactive material</a:t>
            </a:r>
          </a:p>
          <a:p>
            <a:r>
              <a:rPr lang="en-US" dirty="0" smtClean="0"/>
              <a:t>Mass must be determined in each half-life separately! </a:t>
            </a:r>
          </a:p>
          <a:p>
            <a:r>
              <a:rPr lang="en-US" dirty="0" smtClean="0"/>
              <a:t>100 g &gt; 50 g &gt; 25 g &gt; 12.5 g &gt; 6.25 g </a:t>
            </a:r>
          </a:p>
          <a:p>
            <a:r>
              <a:rPr lang="en-US" dirty="0" smtClean="0"/>
              <a:t>4 half-lives have passed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Introduction to Nuclear Chemistry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Nuclear chemistry </a:t>
            </a:r>
            <a:r>
              <a:rPr lang="en-US" dirty="0" smtClean="0"/>
              <a:t>is the study of the structure of atomic nuclei and the changes they undergo.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Discovery of Radioactivity (1895 – 1898):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dirty="0" smtClean="0">
                <a:solidFill>
                  <a:srgbClr val="00B050"/>
                </a:solidFill>
              </a:rPr>
              <a:t>Roentgen </a:t>
            </a:r>
            <a:r>
              <a:rPr lang="en-US" dirty="0" smtClean="0"/>
              <a:t>found that invisible rays were emitted when electrons bombarded the surface of certain materials.</a:t>
            </a:r>
          </a:p>
          <a:p>
            <a:pPr lvl="0"/>
            <a:r>
              <a:rPr lang="en-US" dirty="0" smtClean="0">
                <a:solidFill>
                  <a:srgbClr val="00B050"/>
                </a:solidFill>
              </a:rPr>
              <a:t>Becquerel</a:t>
            </a:r>
            <a:r>
              <a:rPr lang="en-US" dirty="0" smtClean="0"/>
              <a:t> accidently discovered that phosphorescent  uranium salts produced spontaneous emissions that darkened photographic plates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Discovery of Radioactivity (1895 – 1898):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>
                <a:solidFill>
                  <a:srgbClr val="00B050"/>
                </a:solidFill>
              </a:rPr>
              <a:t>Marie Curie </a:t>
            </a:r>
            <a:r>
              <a:rPr lang="en-US" dirty="0" smtClean="0"/>
              <a:t>isolated the components (uranium atoms) emitting the rays</a:t>
            </a:r>
          </a:p>
          <a:p>
            <a:pPr lvl="0"/>
            <a:r>
              <a:rPr lang="en-US" dirty="0" smtClean="0"/>
              <a:t>identified 2 new elements, polonium                          and radium on the basis of their radioactivity</a:t>
            </a:r>
          </a:p>
          <a:p>
            <a:r>
              <a:rPr lang="en-US" dirty="0" smtClean="0"/>
              <a:t>These findings  contradicted                             Dalton’s theory of indivisible atoms.</a:t>
            </a:r>
          </a:p>
          <a:p>
            <a:pPr lvl="0"/>
            <a:endParaRPr lang="en-US" dirty="0" smtClean="0"/>
          </a:p>
          <a:p>
            <a:pPr lvl="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radioactivity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Process of emitting radiation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Radiation</a:t>
            </a:r>
            <a:r>
              <a:rPr lang="en-US" dirty="0" smtClean="0"/>
              <a:t>- rays and particles emitted by the breakdown of atomic nuclei</a:t>
            </a:r>
          </a:p>
          <a:p>
            <a:r>
              <a:rPr lang="en-US" dirty="0" smtClean="0"/>
              <a:t>Chemical reactions do not change the atomic number (# of protons) in an atom. </a:t>
            </a:r>
          </a:p>
          <a:p>
            <a:r>
              <a:rPr lang="en-US" dirty="0">
                <a:solidFill>
                  <a:srgbClr val="00B050"/>
                </a:solidFill>
              </a:rPr>
              <a:t>N</a:t>
            </a:r>
            <a:r>
              <a:rPr lang="en-US" dirty="0" smtClean="0">
                <a:solidFill>
                  <a:srgbClr val="00B050"/>
                </a:solidFill>
              </a:rPr>
              <a:t>uclear reactions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DO</a:t>
            </a:r>
            <a:r>
              <a:rPr lang="en-US" dirty="0" smtClean="0"/>
              <a:t> change the atom’s nucleus, changing the number of protons, which changes the chemical identity of the atom from one element to another.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radioisotope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Isotopes of elements that are radioactive</a:t>
            </a:r>
          </a:p>
          <a:p>
            <a:r>
              <a:rPr lang="en-US" dirty="0" smtClean="0"/>
              <a:t>Example: carbon-14 is a radioactive isotope of carbon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Radioactive decay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 where unstable radioactive atoms give off radiation until they form stable nonradioactive atoms, usually of a different element.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Half-life</a:t>
            </a:r>
            <a:r>
              <a:rPr lang="en-US" dirty="0" smtClean="0"/>
              <a:t>- the amount of time needed for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1/2</a:t>
            </a:r>
            <a:r>
              <a:rPr lang="en-US" dirty="0" smtClean="0"/>
              <a:t> ½of a </a:t>
            </a:r>
            <a:r>
              <a:rPr lang="en-US" dirty="0" smtClean="0">
                <a:solidFill>
                  <a:srgbClr val="FF0000"/>
                </a:solidFill>
              </a:rPr>
              <a:t>radioactive</a:t>
            </a:r>
            <a:r>
              <a:rPr lang="en-US" dirty="0" smtClean="0"/>
              <a:t> sample to decay and become nonradioactive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radiation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593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Alpha</a:t>
            </a:r>
            <a:r>
              <a:rPr lang="en-US" dirty="0" smtClean="0"/>
              <a:t>- made up of 2 protons and 2 neutrons</a:t>
            </a:r>
          </a:p>
          <a:p>
            <a:pPr lvl="1"/>
            <a:r>
              <a:rPr lang="en-US" dirty="0" smtClean="0"/>
              <a:t>Has a +2 charge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α</a:t>
            </a:r>
          </a:p>
          <a:p>
            <a:pPr lvl="1"/>
            <a:r>
              <a:rPr lang="en-US" dirty="0" smtClean="0"/>
              <a:t>Penetrating power – </a:t>
            </a:r>
            <a:r>
              <a:rPr lang="en-US" dirty="0" smtClean="0">
                <a:solidFill>
                  <a:srgbClr val="FF0000"/>
                </a:solidFill>
              </a:rPr>
              <a:t>low</a:t>
            </a:r>
            <a:r>
              <a:rPr lang="en-US" dirty="0" smtClean="0"/>
              <a:t> (0.05 mm body tissue)</a:t>
            </a:r>
          </a:p>
          <a:p>
            <a:pPr lvl="1"/>
            <a:r>
              <a:rPr lang="en-US" dirty="0" smtClean="0"/>
              <a:t>Shielding – paper, clothing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Beta</a:t>
            </a:r>
            <a:r>
              <a:rPr lang="en-US" dirty="0" smtClean="0"/>
              <a:t>- </a:t>
            </a:r>
            <a:r>
              <a:rPr lang="en-US" dirty="0" smtClean="0"/>
              <a:t>a high-speed electron</a:t>
            </a:r>
          </a:p>
          <a:p>
            <a:pPr lvl="1"/>
            <a:r>
              <a:rPr lang="en-US" dirty="0" smtClean="0"/>
              <a:t>Has a -1 charge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β</a:t>
            </a:r>
          </a:p>
          <a:p>
            <a:pPr lvl="1"/>
            <a:r>
              <a:rPr lang="en-US" dirty="0" smtClean="0"/>
              <a:t>Penetrating power – </a:t>
            </a:r>
            <a:r>
              <a:rPr lang="en-US" dirty="0" smtClean="0">
                <a:solidFill>
                  <a:srgbClr val="FF0000"/>
                </a:solidFill>
              </a:rPr>
              <a:t>moderate</a:t>
            </a:r>
            <a:r>
              <a:rPr lang="en-US" dirty="0" smtClean="0"/>
              <a:t> (4 mm body tissue)</a:t>
            </a:r>
          </a:p>
          <a:p>
            <a:pPr lvl="1"/>
            <a:r>
              <a:rPr lang="en-US" dirty="0" smtClean="0"/>
              <a:t>Shielding – metal foil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Gamma</a:t>
            </a:r>
            <a:r>
              <a:rPr lang="en-US" dirty="0" smtClean="0"/>
              <a:t>- </a:t>
            </a:r>
            <a:r>
              <a:rPr lang="en-US" dirty="0" smtClean="0"/>
              <a:t>high-energy radiation, wave not particle with no charge</a:t>
            </a:r>
          </a:p>
          <a:p>
            <a:pPr lvl="1"/>
            <a:r>
              <a:rPr lang="en-US" dirty="0" smtClean="0">
                <a:latin typeface="Times New Roman"/>
                <a:cs typeface="Times New Roman"/>
              </a:rPr>
              <a:t>γ</a:t>
            </a:r>
          </a:p>
          <a:p>
            <a:pPr lvl="1"/>
            <a:r>
              <a:rPr lang="en-US" dirty="0" smtClean="0"/>
              <a:t>Penetrating power –</a:t>
            </a:r>
            <a:r>
              <a:rPr lang="en-US" dirty="0" smtClean="0">
                <a:solidFill>
                  <a:srgbClr val="FF0000"/>
                </a:solidFill>
              </a:rPr>
              <a:t> high </a:t>
            </a:r>
            <a:r>
              <a:rPr lang="en-US" dirty="0" smtClean="0"/>
              <a:t>(penetrates body easily)</a:t>
            </a:r>
          </a:p>
          <a:p>
            <a:pPr lvl="1"/>
            <a:r>
              <a:rPr lang="en-US" dirty="0" smtClean="0"/>
              <a:t>Shielding – lead, concrete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Alpha decay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Composition – Alpha particles, same as helium nuclei</a:t>
            </a:r>
          </a:p>
          <a:p>
            <a:r>
              <a:rPr lang="en-US" dirty="0" smtClean="0"/>
              <a:t>Changes mass number- reduces by 4</a:t>
            </a:r>
          </a:p>
          <a:p>
            <a:r>
              <a:rPr lang="en-US" dirty="0" smtClean="0"/>
              <a:t>Changes atomic number- reduces by 2</a:t>
            </a:r>
          </a:p>
          <a:p>
            <a:r>
              <a:rPr lang="en-US" dirty="0" smtClean="0"/>
              <a:t>Alpha decay of radium-226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581</Words>
  <Application>Microsoft Office PowerPoint</Application>
  <PresentationFormat>On-screen Show (4:3)</PresentationFormat>
  <Paragraphs>86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Nuclear Decay</vt:lpstr>
      <vt:lpstr>Introduction to Nuclear Chemistry</vt:lpstr>
      <vt:lpstr>The Discovery of Radioactivity (1895 – 1898):</vt:lpstr>
      <vt:lpstr>The Discovery of Radioactivity (1895 – 1898):</vt:lpstr>
      <vt:lpstr>radioactivity</vt:lpstr>
      <vt:lpstr>radioisotope</vt:lpstr>
      <vt:lpstr>Radioactive decay</vt:lpstr>
      <vt:lpstr>Types of radiation</vt:lpstr>
      <vt:lpstr>Alpha decay </vt:lpstr>
      <vt:lpstr>Beta decay</vt:lpstr>
      <vt:lpstr>Gamma radiation</vt:lpstr>
      <vt:lpstr>Review</vt:lpstr>
      <vt:lpstr>Nuclear stability</vt:lpstr>
      <vt:lpstr>Proton to neutron ratio</vt:lpstr>
      <vt:lpstr>Half-life problems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Nuclear Decay</dc:title>
  <dc:creator>jfarris</dc:creator>
  <cp:lastModifiedBy>jfarris</cp:lastModifiedBy>
  <cp:revision>10</cp:revision>
  <dcterms:created xsi:type="dcterms:W3CDTF">2011-09-08T14:34:58Z</dcterms:created>
  <dcterms:modified xsi:type="dcterms:W3CDTF">2012-10-01T19:26:07Z</dcterms:modified>
</cp:coreProperties>
</file>